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7519" r:id="rId3"/>
    <p:sldId id="7514" r:id="rId4"/>
    <p:sldId id="7508" r:id="rId5"/>
    <p:sldId id="7503" r:id="rId6"/>
    <p:sldId id="7516" r:id="rId7"/>
    <p:sldId id="7511" r:id="rId8"/>
    <p:sldId id="7509" r:id="rId9"/>
    <p:sldId id="7512" r:id="rId10"/>
    <p:sldId id="7517" r:id="rId11"/>
    <p:sldId id="7510" r:id="rId12"/>
    <p:sldId id="7513" r:id="rId13"/>
    <p:sldId id="7504" r:id="rId14"/>
    <p:sldId id="7515" r:id="rId15"/>
    <p:sldId id="7520" r:id="rId16"/>
    <p:sldId id="7521" r:id="rId17"/>
    <p:sldId id="7522" r:id="rId18"/>
    <p:sldId id="7518" r:id="rId19"/>
    <p:sldId id="7524" r:id="rId20"/>
    <p:sldId id="7525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CC7"/>
    <a:srgbClr val="1BAD9F"/>
    <a:srgbClr val="E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4" d="100"/>
          <a:sy n="114" d="100"/>
        </p:scale>
        <p:origin x="-42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848C8-72EB-4FB8-9A71-B320D761CD80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5080F-6421-47B3-98FB-570D0FDF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5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55E23529-524A-4BCE-80C2-D53B58A4F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r="8758"/>
          <a:stretch/>
        </p:blipFill>
        <p:spPr>
          <a:xfrm>
            <a:off x="-1" y="2506662"/>
            <a:ext cx="12192001" cy="43513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ACD3454-1DF7-44E5-9B0B-5943B387F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5"/>
          <a:stretch/>
        </p:blipFill>
        <p:spPr>
          <a:xfrm>
            <a:off x="0" y="0"/>
            <a:ext cx="3777574" cy="24649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6936E96-0176-455B-A5A8-88762387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6"/>
          <a:stretch/>
        </p:blipFill>
        <p:spPr>
          <a:xfrm>
            <a:off x="10448897" y="0"/>
            <a:ext cx="1743103" cy="24649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1E790C8-3D8E-4B36-AC33-88BFB5A34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b="21575"/>
          <a:stretch/>
        </p:blipFill>
        <p:spPr>
          <a:xfrm>
            <a:off x="0" y="4924886"/>
            <a:ext cx="1805898" cy="193311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A7667CB-84B1-45BC-AF9B-D8BEC8EE1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6" t="22393" r="31948" b="22197"/>
          <a:stretch/>
        </p:blipFill>
        <p:spPr>
          <a:xfrm>
            <a:off x="7974421" y="1858297"/>
            <a:ext cx="4217579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9DA8FAE-59F9-409E-8899-A20DC457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96E4D18-9B98-44C3-8183-BCDD42DB2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C91A7F-4AFF-4A73-A5D7-25CBD882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3FA9A4-3620-49A3-A484-D00A4481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1B3667-3264-4942-9F47-039410D4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7D9B834-682A-4DE0-BF57-D63647A62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D02A636-9206-4166-A9A0-A88EF13B3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E44678-1DDB-4F99-BA99-04CFD59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3493FE1-05E7-4BD9-92BC-00567939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F97CC46-CECA-44F9-A527-A34321B7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3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452BA19-F472-48EB-BA1E-512A9A4D7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6"/>
          <a:stretch/>
        </p:blipFill>
        <p:spPr>
          <a:xfrm>
            <a:off x="10448897" y="0"/>
            <a:ext cx="1743103" cy="24649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081188-CFA0-404B-8D19-13AD00E78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b="21575"/>
          <a:stretch/>
        </p:blipFill>
        <p:spPr>
          <a:xfrm>
            <a:off x="0" y="4924886"/>
            <a:ext cx="1805898" cy="1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6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C37DBE-C80E-4984-A7C5-008552EF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EC1FEB-1790-44B6-811E-D2C8E50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1CACC8-8015-4F25-B6A0-2F6F7F5C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F5EDFB5-A0AC-48A4-BE0E-58333655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A603CA9-B488-4B85-AD26-FB7FB593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54F351-82C0-4213-8E47-4911E49E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327C21F-AB36-4E4A-811B-92CF81706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3185A4-D18E-4FC6-B880-05DB262F5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B63CFEA-224F-4AA9-8BEF-1C12CC05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029D39-6B5A-4D6C-A21D-874A24BF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6D6F08-A72A-44D0-AE16-6D69C9C3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E97337-B6E8-414E-A97A-6E21B0A3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27CF57F-C73F-4382-9BFB-F3671A37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24610-682C-4E13-8028-0D2044F87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9B8C489-0C24-4534-8F59-151CB47C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8B8B706-8438-4E5D-943F-AA1886541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E6F536A-6E1C-4A96-A892-2427B560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E2907F-9C86-4B86-83F5-D20B2A73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5D8F59C-31CC-4B26-8A64-14C75D0B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995E45-D17A-40B9-A698-1BD2CE46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D98BDC4-1D38-4D23-B94E-D6B948FB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AE69D6-DC35-47CF-8F1D-CA0E3063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5CE601E-9A5C-498E-8102-5B47AA2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6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206573F-DCDB-4B4E-8F86-7727F4D4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FABFCB0-1131-4604-9ABE-3B1FF8D6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0898E98-BBBA-47B3-9ED5-59F29478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E93566C-3E5B-4D5C-8367-73F58819B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6"/>
          <a:stretch/>
        </p:blipFill>
        <p:spPr>
          <a:xfrm>
            <a:off x="10448897" y="0"/>
            <a:ext cx="1743103" cy="2464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FEFD749-8FFB-4CF5-BEA3-25358A112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b="21575"/>
          <a:stretch/>
        </p:blipFill>
        <p:spPr>
          <a:xfrm>
            <a:off x="0" y="4924886"/>
            <a:ext cx="1805898" cy="1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61E46A-9796-4E60-AC12-580C54C6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6513D5A-F4F8-4330-8A95-D41B9B72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A9278BD-2BC4-42A6-9A44-BBFCE306A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742B62C-8243-46F3-94F5-2EA7BEB5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68776D5-0D33-446C-AC64-6F917574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436CE4C-C355-4701-B051-E31664B0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70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C61FA8-DCED-4D8F-A01C-9D32180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CCD87BB-344D-4BB6-A93E-A54A3312E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61B499E-9B47-449A-A948-19BAEFA8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F36839-C09E-47E7-875F-4BF1B9C0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6B813C-E007-4AE9-8CA9-6D245A5C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17D7C5B-A40B-41E9-B24F-CF10D226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0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76B820A-F3BA-472F-BB66-204F1373E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44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C29DAE6-C3AF-40DC-9D41-64EE3EDA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349C0B5-71F5-450B-BC8B-D8CED77E2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23F60DC-5BA7-4B46-BE3B-90F9C4207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FC44-C7A8-4CA8-824D-02A80ACF31AF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74741CC-D734-4368-864A-C124A6E17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7B71520-0115-488C-9DC2-D385733B9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0FD4-654B-4272-9F73-BA5B68E965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7075C93-6FBE-4225-94D3-0B09DBA18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0"/>
          <a:stretch/>
        </p:blipFill>
        <p:spPr>
          <a:xfrm>
            <a:off x="2119086" y="0"/>
            <a:ext cx="10072914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CC39EED-49E7-4FD6-9DBB-2B739E3B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r="31597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02_&#33274;&#21271;&#24066;&#21271;&#25237;&#21312;&#26126;&#24503;&#22283;&#27665;&#23567;&#23416;&#20132;&#36890;&#23433;&#20840;&#25945;&#32946;&#29518;&#20778;&#23416;&#26657;&#33258;&#35413;&#34920;.pdf" TargetMode="External"/><Relationship Id="rId2" Type="http://schemas.openxmlformats.org/officeDocument/2006/relationships/hyperlink" Target="02_&#33274;&#21271;&#24066;&#31435;&#27704;&#21513;&#22283;&#27665;&#20013;&#23416;&#20132;&#36890;&#23433;&#20840;&#25945;&#32946;&#29518;&#20778;&#23416;&#26657;&#33258;&#35413;&#34920;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5.108&#23416;&#24180;&#24230;&#39640;&#32026;&#20013;&#31561;&#23416;&#26657;&#20132;&#36890;&#23433;&#20840;&#25945;&#32946;&#29518;&#20778;&#23416;&#26657;&#33258;&#35413;&#34920;&#21450;&#35370;&#35222;&#22996;&#21729;&#35413;&#26680;&#34920;.docx" TargetMode="External"/><Relationship Id="rId7" Type="http://schemas.openxmlformats.org/officeDocument/2006/relationships/hyperlink" Target="9.108&#23416;&#24180;&#24230;&#22283;&#27665;&#23567;&#23416;&#20132;&#36890;&#23433;&#20840;&#25945;&#32946;&#31934;&#36914;&#23416;&#26657;&#33258;&#35413;&#34920;&#21450;&#35370;&#35222;&#22996;&#21729;&#35413;&#26680;&#34920;.docx" TargetMode="External"/><Relationship Id="rId2" Type="http://schemas.openxmlformats.org/officeDocument/2006/relationships/hyperlink" Target="15.&#23416;&#26657;&#22522;&#26412;&#36039;&#26009;&#21450;&#21608;&#37002;&#29872;&#22659;&#31777;&#20171;&#36039;&#26009;&#35498;&#26126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8.108&#23416;&#24180;&#24230;&#22283;&#27665;&#20013;&#23416;&#20132;&#36890;&#23433;&#20840;&#25945;&#32946;&#31934;&#36914;&#23416;&#26657;&#33258;&#35413;&#34920;&#21450;&#35370;&#35222;&#22996;&#21729;&#35413;&#26680;&#34920;.docx" TargetMode="External"/><Relationship Id="rId5" Type="http://schemas.openxmlformats.org/officeDocument/2006/relationships/hyperlink" Target="7.108&#23416;&#24180;&#24230;&#22283;&#27665;&#23567;&#23416;&#20132;&#36890;&#23433;&#20840;&#25945;&#32946;&#29518;&#20778;&#23416;&#26657;&#33258;&#35413;&#21450;&#35370;&#35222;&#22996;&#21729;&#35413;&#26680;&#34920;.docx" TargetMode="External"/><Relationship Id="rId4" Type="http://schemas.openxmlformats.org/officeDocument/2006/relationships/hyperlink" Target="6.108&#23416;&#24180;&#24230;&#22283;&#27665;&#20013;&#23416;&#20132;&#36890;&#23433;&#20840;&#25945;&#32946;&#29518;&#20778;&#23416;&#26657;&#33258;&#35413;&#34920;&#21450;&#35370;&#35222;&#22996;&#21729;&#35413;&#26680;&#34920;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5945;&#32946;&#23616;&#29256;&#33274;&#21271;&#24066;108&#23416;&#24180;&#24230;&#22283;&#20013;&#32068;&#20132;&#36890;&#23433;&#20840;&#25945;&#32946;&#33258;&#35413;&#34920;(2020&#20462;&#35330;).odt" TargetMode="External"/><Relationship Id="rId2" Type="http://schemas.openxmlformats.org/officeDocument/2006/relationships/hyperlink" Target="&#25945;&#32946;&#23616;&#29256;&#33274;&#21271;&#24066;108&#23416;&#24180;&#24230;&#39640;&#20013;&#32068;&#20132;&#36890;&#23433;&#20840;&#25945;&#32946;&#33258;&#35413;&#34920;(2020&#20462;&#35330;).od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25945;&#32946;&#23616;&#29256;&#33274;&#21271;&#24066;108&#23416;&#24180;&#24230;&#22283;&#23567;&#32068;&#20132;&#36890;&#23433;&#20840;&#25945;&#32946;&#33258;&#35413;&#34920;(2020&#20462;&#35330;).od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01_&#33274;&#21271;&#24066;&#22823;&#23433;&#21312;&#37528;&#20659;&#22283;&#27665;&#23567;&#23416;&#20132;&#36890;&#23433;&#20840;&#25945;&#32946;&#29518;&#20778;&#23416;&#26657;&#33258;&#35413;&#34920;.pdf" TargetMode="External"/><Relationship Id="rId2" Type="http://schemas.openxmlformats.org/officeDocument/2006/relationships/hyperlink" Target="02_&#33274;&#21271;&#24066;&#31435;&#22823;&#23433;&#22283;&#27665;&#20013;&#23416;&#20132;&#36890;&#23433;&#20840;&#25945;&#32946;&#29518;&#20778;&#23416;&#26657;&#33258;&#35413;&#34920;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標題 2"/>
          <p:cNvSpPr txBox="1">
            <a:spLocks/>
          </p:cNvSpPr>
          <p:nvPr/>
        </p:nvSpPr>
        <p:spPr bwMode="auto">
          <a:xfrm>
            <a:off x="0" y="2633112"/>
            <a:ext cx="12192000" cy="10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交通安全教育自</a:t>
            </a: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撰寫</a:t>
            </a:r>
            <a:endParaRPr kumimoji="0" lang="zh-TW" alt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9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4009" y="838957"/>
            <a:ext cx="9823523" cy="553997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學年度交通安全教育自評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表資料填寫</a:t>
            </a:r>
            <a:endParaRPr lang="en-US" altLang="zh-TW" sz="4000" b="1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：學校願景 </a:t>
            </a:r>
            <a:r>
              <a:rPr lang="en-US" altLang="zh-TW" sz="2800" b="1" dirty="0" err="1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vs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交安願景</a:t>
            </a:r>
            <a:endParaRPr lang="en-US" altLang="zh-TW" sz="2800" b="1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：課程架構 </a:t>
            </a:r>
            <a:r>
              <a:rPr lang="en-US" altLang="zh-TW" sz="2800" b="1" dirty="0" err="1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vs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交安核心素養</a:t>
            </a:r>
            <a:endParaRPr lang="en-US" altLang="zh-TW" sz="2800" b="1" dirty="0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：交安核心 </a:t>
            </a:r>
            <a:r>
              <a:rPr lang="en-US" altLang="zh-TW" sz="2800" b="1" dirty="0" err="1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vs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學習課程</a:t>
            </a:r>
            <a:r>
              <a:rPr lang="en-US" altLang="zh-TW" sz="24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領域</a:t>
            </a:r>
            <a:r>
              <a:rPr lang="zh-TW" altLang="en-US" sz="24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、主題、靖娟、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活動、自編</a:t>
            </a:r>
            <a:r>
              <a:rPr lang="en-US" altLang="zh-TW" sz="24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2400" b="1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PDCA(</a:t>
            </a:r>
            <a:r>
              <a:rPr lang="zh-TW" altLang="en-US" sz="28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計畫、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執行</a:t>
            </a:r>
            <a:r>
              <a:rPr lang="zh-TW" altLang="en-US" sz="28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考核</a:t>
            </a:r>
            <a:r>
              <a:rPr lang="zh-TW" altLang="en-US" sz="28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、回饋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進行調整</a:t>
            </a:r>
            <a:endParaRPr lang="en-US" altLang="zh-TW" sz="2800" b="1" dirty="0">
              <a:solidFill>
                <a:srgbClr val="FF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：資源結合與運用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：找對方向、把握重點、因應需求</a:t>
            </a:r>
            <a:endParaRPr lang="en-US" altLang="zh-TW" sz="2800" b="1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09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8993" y="1644134"/>
            <a:ext cx="9156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/>
              <a:t>108</a:t>
            </a:r>
            <a:r>
              <a:rPr lang="zh-TW" altLang="en-US" sz="4000" b="1" dirty="0"/>
              <a:t>學年</a:t>
            </a:r>
            <a:r>
              <a:rPr lang="zh-TW" altLang="en-US" sz="4000" b="1" dirty="0" smtClean="0"/>
              <a:t>度交通安全教育獎</a:t>
            </a:r>
            <a:r>
              <a:rPr lang="zh-TW" altLang="en-US" sz="4000" b="1" dirty="0"/>
              <a:t>優</a:t>
            </a:r>
            <a:r>
              <a:rPr lang="zh-TW" altLang="en-US" sz="4000" b="1" dirty="0" smtClean="0"/>
              <a:t>學校</a:t>
            </a:r>
            <a:r>
              <a:rPr lang="zh-TW" altLang="en-US" sz="4000" b="1" dirty="0"/>
              <a:t>自評表</a:t>
            </a:r>
          </a:p>
        </p:txBody>
      </p:sp>
      <p:sp>
        <p:nvSpPr>
          <p:cNvPr id="3" name="矩形 2"/>
          <p:cNvSpPr/>
          <p:nvPr/>
        </p:nvSpPr>
        <p:spPr>
          <a:xfrm>
            <a:off x="2336167" y="2924294"/>
            <a:ext cx="8167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hlinkClick r:id="rId2" action="ppaction://hlinkfile"/>
              </a:rPr>
              <a:t>臺北市</a:t>
            </a:r>
            <a:r>
              <a:rPr lang="zh-TW" altLang="en-US" sz="2400" dirty="0">
                <a:hlinkClick r:id="rId2" action="ppaction://hlinkfile"/>
              </a:rPr>
              <a:t>立永吉國民中學交通安全教育獎優學校自評</a:t>
            </a:r>
            <a:r>
              <a:rPr lang="zh-TW" altLang="en-US" sz="2400" dirty="0" smtClean="0">
                <a:hlinkClick r:id="rId2" action="ppaction://hlinkfile"/>
              </a:rPr>
              <a:t>表</a:t>
            </a:r>
            <a:endParaRPr lang="en-US" altLang="zh-TW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TW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hlinkClick r:id="rId3" action="ppaction://hlinkfile"/>
              </a:rPr>
              <a:t>臺北市</a:t>
            </a:r>
            <a:r>
              <a:rPr lang="zh-TW" altLang="en-US" sz="2400" dirty="0">
                <a:hlinkClick r:id="rId3" action="ppaction://hlinkfile"/>
              </a:rPr>
              <a:t>北投區明德國民小學交通安全教育獎優學校自評表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10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8272" y="1504451"/>
            <a:ext cx="9391294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zh-TW" alt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學年</a:t>
            </a:r>
            <a:r>
              <a:rPr lang="zh-TW" alt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度交通安全教育自評表</a:t>
            </a:r>
            <a:endParaRPr lang="en-US" altLang="zh-TW" sz="4000" b="1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zh-TW" sz="2800" dirty="0"/>
              <a:t>格式：標楷體字型，字型大小</a:t>
            </a:r>
            <a:r>
              <a:rPr lang="en-US" altLang="zh-TW" sz="2800" dirty="0"/>
              <a:t>14</a:t>
            </a:r>
            <a:r>
              <a:rPr lang="zh-TW" altLang="zh-TW" sz="2800" dirty="0"/>
              <a:t>，固定行距，行高</a:t>
            </a:r>
            <a:r>
              <a:rPr lang="en-US" altLang="zh-TW" sz="2800" dirty="0"/>
              <a:t>20</a:t>
            </a:r>
            <a:r>
              <a:rPr lang="zh-TW" altLang="zh-TW" sz="2800" dirty="0"/>
              <a:t>點，上下邊界</a:t>
            </a:r>
            <a:r>
              <a:rPr lang="en-US" altLang="zh-TW" sz="2800" dirty="0"/>
              <a:t>2.54cm</a:t>
            </a:r>
            <a:r>
              <a:rPr lang="zh-TW" altLang="zh-TW" sz="2800" dirty="0"/>
              <a:t>，左右邊界</a:t>
            </a:r>
            <a:r>
              <a:rPr lang="en-US" altLang="zh-TW" sz="2800" dirty="0"/>
              <a:t>3.17cm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zh-TW" sz="2800" dirty="0" smtClean="0"/>
              <a:t>學校</a:t>
            </a:r>
            <a:r>
              <a:rPr lang="zh-TW" altLang="zh-TW" sz="2800" dirty="0"/>
              <a:t>基本資料與周邊環境簡介資料說明，含附件資料共</a:t>
            </a:r>
            <a:r>
              <a:rPr lang="en-US" altLang="zh-TW" sz="2800" dirty="0"/>
              <a:t>20</a:t>
            </a:r>
            <a:r>
              <a:rPr lang="zh-TW" altLang="zh-TW" sz="2800" dirty="0"/>
              <a:t>頁以內。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7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/>
        </p:nvSpPr>
        <p:spPr bwMode="auto">
          <a:xfrm>
            <a:off x="1876678" y="1817440"/>
            <a:ext cx="83164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4500" indent="-4445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800" b="1" kern="1200">
                <a:solidFill>
                  <a:srgbClr val="10253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}"/>
              <a:defRPr sz="2400" kern="1200">
                <a:solidFill>
                  <a:srgbClr val="10253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0253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0253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0253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dirty="0"/>
              <a:t>交通安全第一守則</a:t>
            </a:r>
          </a:p>
          <a:p>
            <a:pPr marL="457200" lvl="1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「我看得見您，您看得見我，交通最安全」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dirty="0"/>
              <a:t>交通安全第二守則</a:t>
            </a:r>
          </a:p>
          <a:p>
            <a:pPr marL="457200" lvl="1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「謹守安全空間</a:t>
            </a:r>
            <a:r>
              <a:rPr lang="en-US" altLang="zh-TW" b="1" dirty="0">
                <a:solidFill>
                  <a:srgbClr val="C00000"/>
                </a:solidFill>
              </a:rPr>
              <a:t>--</a:t>
            </a:r>
            <a:r>
              <a:rPr lang="zh-TW" altLang="en-US" b="1" dirty="0">
                <a:solidFill>
                  <a:srgbClr val="C00000"/>
                </a:solidFill>
              </a:rPr>
              <a:t>不作沒有絕對安全把握之交通行為」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dirty="0"/>
              <a:t>交通安全第三守則 </a:t>
            </a:r>
          </a:p>
          <a:p>
            <a:pPr marL="457200" lvl="1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「利他用路觀</a:t>
            </a:r>
            <a:r>
              <a:rPr lang="en-US" altLang="zh-TW" b="1" dirty="0">
                <a:solidFill>
                  <a:srgbClr val="C00000"/>
                </a:solidFill>
              </a:rPr>
              <a:t>--</a:t>
            </a:r>
            <a:r>
              <a:rPr lang="zh-TW" altLang="en-US" b="1" dirty="0">
                <a:solidFill>
                  <a:srgbClr val="C00000"/>
                </a:solidFill>
              </a:rPr>
              <a:t>不作妨礙他人安全與方便之交通行為」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dirty="0"/>
              <a:t>交通安全第四守則 </a:t>
            </a:r>
          </a:p>
          <a:p>
            <a:pPr marL="457200" lvl="1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「防衛兼顧的用路行為</a:t>
            </a:r>
          </a:p>
          <a:p>
            <a:pPr marL="457200" lvl="1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    </a:t>
            </a:r>
            <a:r>
              <a:rPr lang="en-US" altLang="zh-TW" b="1" dirty="0">
                <a:solidFill>
                  <a:srgbClr val="C00000"/>
                </a:solidFill>
              </a:rPr>
              <a:t>—</a:t>
            </a:r>
            <a:r>
              <a:rPr lang="zh-TW" altLang="en-US" b="1" dirty="0">
                <a:solidFill>
                  <a:srgbClr val="C00000"/>
                </a:solidFill>
              </a:rPr>
              <a:t>不作事故的製造者，也不成為無辜的事故受害者」</a:t>
            </a:r>
          </a:p>
          <a:p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411964" y="1167566"/>
            <a:ext cx="662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交通安全四守則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交通安全核心能力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1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9142" y="1156771"/>
            <a:ext cx="9529590" cy="407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五大交通安全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（１）　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車頭朝外停車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：不撞行人、迅速逃生、方便充電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（２）　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乘客責任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：協助駕駛人清醒與專心、全車生命保障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（３）　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下車時向公車及計程車司機說「謝謝」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：感恩鼓勵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（４）　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對禮讓行人的車輛駕駛揮手點頭致謝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：感謝與感動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（５）　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保護長者及婦孺安全地穿越路口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：公平正義與人性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31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 bwMode="auto">
          <a:xfrm>
            <a:off x="1518967" y="2215015"/>
            <a:ext cx="12192000" cy="322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kumimoji="0" lang="en-US" altLang="zh-TW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kumimoji="0" lang="zh-TW" altLang="en-US" sz="4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以上教師交安研習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安全過路口課程活動</a:t>
            </a:r>
            <a:endParaRPr lang="en-US" altLang="zh-TW" sz="4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至交</a:t>
            </a:r>
            <a:r>
              <a:rPr kumimoji="0" lang="zh-TW" altLang="en-US" sz="4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通安全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教育公園校外教學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「防制酒後</a:t>
            </a: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駕車」重點宣導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998" y="965150"/>
            <a:ext cx="10956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zh-TW" altLang="zh-TW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政策推動重點</a:t>
            </a:r>
            <a:endParaRPr lang="en-US" altLang="zh-TW" sz="60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71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 bwMode="auto">
          <a:xfrm>
            <a:off x="1518967" y="2215015"/>
            <a:ext cx="12192000" cy="322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kumimoji="0" lang="en-US" altLang="zh-TW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kumimoji="0" lang="zh-TW" altLang="en-US" sz="4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以上教師交安研習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落實路口安全走路不滑手機教學</a:t>
            </a:r>
            <a:endParaRPr lang="en-US" altLang="zh-TW" sz="4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實施自行車安全及禮</a:t>
            </a: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儀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「防制酒後</a:t>
            </a: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駕車」重點宣導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999" y="1032883"/>
            <a:ext cx="10956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zh-TW" altLang="zh-TW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政策推動重點</a:t>
            </a:r>
            <a:endParaRPr lang="en-US" altLang="zh-TW" sz="60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45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 bwMode="auto">
          <a:xfrm>
            <a:off x="1518967" y="2215015"/>
            <a:ext cx="12192000" cy="322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kumimoji="0" lang="en-US" altLang="zh-TW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kumimoji="0" lang="zh-TW" altLang="en-US" sz="4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kumimoji="0" lang="zh-TW" altLang="en-US" sz="4000" b="1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以上教師交安研習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加強高三學生機車安全駕駛至少</a:t>
            </a:r>
            <a:r>
              <a:rPr lang="en-US" altLang="zh-TW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4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無照駕駛輔導</a:t>
            </a: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endParaRPr kumimoji="0" lang="en-US" altLang="zh-TW" sz="4000" b="1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4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「防制酒後</a:t>
            </a:r>
            <a:r>
              <a:rPr lang="zh-TW" altLang="en-US" sz="4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駕車」重點宣導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3709" y="987728"/>
            <a:ext cx="10956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zh-TW" altLang="zh-TW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政策推動重點</a:t>
            </a:r>
            <a:endParaRPr lang="en-US" altLang="zh-TW" sz="60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81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6607" y="1699218"/>
            <a:ext cx="58913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宣導不是教學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沒有安全沒有未來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每位學生都是我的小孩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2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284099"/>
            <a:ext cx="12199620" cy="13234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7264" y="20912"/>
            <a:ext cx="118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請掃描加入</a:t>
            </a:r>
            <a:r>
              <a:rPr lang="en-US" altLang="zh-TW" sz="2400" b="1" dirty="0" smtClean="0"/>
              <a:t>108</a:t>
            </a:r>
            <a:r>
              <a:rPr lang="zh-TW" altLang="en-US" sz="2400" b="1" dirty="0" smtClean="0"/>
              <a:t>學年度台北市交通安全教育評鑑</a:t>
            </a:r>
            <a:r>
              <a:rPr lang="en-US" altLang="zh-TW" sz="2400" b="1" dirty="0" smtClean="0"/>
              <a:t>Line</a:t>
            </a:r>
            <a:r>
              <a:rPr lang="zh-TW" altLang="en-US" sz="2400" b="1" dirty="0" smtClean="0"/>
              <a:t>群</a:t>
            </a:r>
            <a:endParaRPr lang="en-US" altLang="zh-TW" sz="2400" b="1" dirty="0" smtClean="0"/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               </a:t>
            </a:r>
            <a:r>
              <a:rPr lang="zh-TW" altLang="en-US" sz="2000" b="1" dirty="0" smtClean="0"/>
              <a:t>群組成立時間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自即日起到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109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7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31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日止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7264" y="4631006"/>
            <a:ext cx="118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加入後請告知學校、職稱及姓名，如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OO</a:t>
            </a:r>
            <a:r>
              <a:rPr lang="zh-TW" altLang="en-US" sz="3600" b="1" dirty="0" smtClean="0">
                <a:solidFill>
                  <a:srgbClr val="7030A0"/>
                </a:solidFill>
              </a:rPr>
              <a:t>國小生教組長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OOO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8872" y="5601197"/>
            <a:ext cx="12073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本群組主要用於公務聯繫，因應疫情影響可能變動、提升交通安全輔導訪視訊息傳遞之功能，惠請承辦人員協助加入 </a:t>
            </a:r>
            <a:r>
              <a:rPr lang="en-US" altLang="zh-TW" sz="3200" b="1" dirty="0" smtClean="0"/>
              <a:t>!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626108" y="1496362"/>
            <a:ext cx="9238487" cy="2802339"/>
            <a:chOff x="1565148" y="1360435"/>
            <a:chExt cx="9238487" cy="280233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148" y="1448579"/>
              <a:ext cx="2407920" cy="24079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14" y="1405907"/>
              <a:ext cx="2450592" cy="245059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803" y="1360435"/>
              <a:ext cx="2465832" cy="247847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330526" y="3793442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/>
                <a:t>國小組</a:t>
              </a:r>
              <a:endParaRPr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716854" y="3793442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/>
                <a:t>國中組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9103182" y="379344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/>
                <a:t>高中職組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561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 bwMode="auto">
          <a:xfrm>
            <a:off x="1465243" y="980582"/>
            <a:ext cx="8490333" cy="52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0" indent="-85725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自評表網路填報</a:t>
            </a:r>
            <a:endParaRPr lang="en-US" altLang="zh-TW" sz="6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  <a:buClr>
                <a:srgbClr val="FF0000"/>
              </a:buClr>
              <a:defRPr/>
            </a:pP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b="1" kern="1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kern="10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列式簡略說明</a:t>
            </a:r>
            <a:r>
              <a:rPr lang="en-US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rgbClr val="FF0000"/>
              </a:buClr>
              <a:defRPr/>
            </a:pPr>
            <a:endParaRPr lang="en-US" altLang="zh-TW" sz="2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0" indent="-857250" algn="ctr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en-US" sz="60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r>
              <a:rPr lang="zh-TW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書面撰寫</a:t>
            </a:r>
            <a:endParaRPr lang="en-US" altLang="zh-TW" sz="6000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圖文並茂</a:t>
            </a:r>
            <a:r>
              <a:rPr lang="en-US" altLang="zh-TW" sz="60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26592" y="520784"/>
            <a:ext cx="118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/>
              <a:t>108</a:t>
            </a:r>
            <a:r>
              <a:rPr lang="zh-TW" altLang="en-US" sz="4800" b="1" dirty="0" smtClean="0"/>
              <a:t>學年度本市參加全國金安獎資料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04" y="2014982"/>
            <a:ext cx="3893058" cy="38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83743" y="1893218"/>
            <a:ext cx="716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    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大家辛苦了     謝謝各位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04023" y="3549402"/>
            <a:ext cx="33528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敬 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一 切 順 利</a:t>
            </a:r>
          </a:p>
        </p:txBody>
      </p:sp>
    </p:spTree>
    <p:extLst>
      <p:ext uri="{BB962C8B-B14F-4D97-AF65-F5344CB8AC3E}">
        <p14:creationId xmlns:p14="http://schemas.microsoft.com/office/powerpoint/2010/main" val="23804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5801" y="704683"/>
            <a:ext cx="9879628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36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109</a:t>
            </a:r>
            <a:r>
              <a:rPr lang="zh-TW" altLang="en-US" sz="36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36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36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zh-TW" altLang="zh-TW" sz="3600" b="1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訪</a:t>
            </a:r>
            <a:r>
              <a:rPr lang="zh-TW" altLang="zh-TW" sz="36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視當天請學校提供下列</a:t>
            </a:r>
            <a:r>
              <a:rPr lang="zh-TW" altLang="zh-TW" sz="36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紙本</a:t>
            </a:r>
            <a:r>
              <a:rPr lang="zh-TW" altLang="zh-TW" sz="36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給委員：</a:t>
            </a:r>
            <a:endParaRPr lang="en-US" altLang="zh-TW" sz="12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3200" b="1" kern="12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sz="3200" b="1" kern="12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kern="12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200" b="1" kern="12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平時輔導委員意見與檢討改進對照表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學校基本資料與周邊環境簡介資料說明</a:t>
            </a:r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交通安全教育訪視自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</a:t>
            </a:r>
            <a:endParaRPr lang="en-US" altLang="zh-TW" sz="32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學校簡報</a:t>
            </a:r>
            <a:endParaRPr lang="en-US" altLang="zh-TW" sz="32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訪視評分表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式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份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簽到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</a:t>
            </a:r>
            <a:endParaRPr lang="en-US" altLang="zh-TW" sz="32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9973" y="407377"/>
            <a:ext cx="84734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"/>
              <a:tabLst>
                <a:tab pos="457200" algn="l"/>
              </a:tabLst>
            </a:pPr>
            <a:r>
              <a:rPr lang="zh-TW" altLang="zh-TW" sz="3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獎優學校：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由直轄市政府教育局及縣</a:t>
            </a:r>
            <a:r>
              <a:rPr lang="en-US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政府提報。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高中組推薦或自願受訪視學校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至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推薦國民中學、國民小學各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57200" algn="l"/>
              </a:tabLst>
            </a:pPr>
            <a:endParaRPr lang="en-US" altLang="zh-TW" sz="36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"/>
              <a:tabLst>
                <a:tab pos="457200" algn="l"/>
              </a:tabLst>
            </a:pPr>
            <a:r>
              <a:rPr lang="zh-TW" altLang="zh-TW" sz="3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精</a:t>
            </a:r>
            <a:r>
              <a:rPr lang="zh-TW" altLang="zh-TW" sz="3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進學校：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由教育局提報、學校自我推薦或訪視委員推薦。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國民中學及國民小學各提報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所</a:t>
            </a:r>
            <a:r>
              <a:rPr lang="zh-TW" altLang="zh-TW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精進學校。</a:t>
            </a:r>
          </a:p>
        </p:txBody>
      </p:sp>
    </p:spTree>
    <p:extLst>
      <p:ext uri="{BB962C8B-B14F-4D97-AF65-F5344CB8AC3E}">
        <p14:creationId xmlns:p14="http://schemas.microsoft.com/office/powerpoint/2010/main" val="38370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4460" y="797511"/>
            <a:ext cx="9403080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hlinkClick r:id="rId2" action="ppaction://hlinkfile"/>
              </a:rPr>
              <a:t>學校基本資料及周邊環境簡介資料</a:t>
            </a:r>
            <a:r>
              <a:rPr lang="zh-TW" altLang="en-US" sz="2800" b="1" dirty="0" smtClean="0">
                <a:hlinkClick r:id="rId2" action="ppaction://hlinkfile"/>
              </a:rPr>
              <a:t>說明</a:t>
            </a:r>
            <a:endParaRPr lang="en-US" altLang="zh-TW" sz="28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hlinkClick r:id="rId3" action="ppaction://hlinkfile"/>
              </a:rPr>
              <a:t>108</a:t>
            </a:r>
            <a:r>
              <a:rPr lang="zh-TW" altLang="en-US" sz="2800" b="1" dirty="0">
                <a:hlinkClick r:id="rId3" action="ppaction://hlinkfile"/>
              </a:rPr>
              <a:t>學年度高級中等學校交通安全教育獎優學校自評表及訪視委員評核</a:t>
            </a:r>
            <a:r>
              <a:rPr lang="zh-TW" altLang="en-US" sz="2800" b="1" dirty="0" smtClean="0">
                <a:hlinkClick r:id="rId3" action="ppaction://hlinkfile"/>
              </a:rPr>
              <a:t>表</a:t>
            </a:r>
            <a:endParaRPr lang="en-US" altLang="zh-TW" sz="2800" b="1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hlinkClick r:id="rId4" action="ppaction://hlinkfile"/>
              </a:rPr>
              <a:t>108</a:t>
            </a:r>
            <a:r>
              <a:rPr lang="zh-TW" altLang="en-US" sz="2800" b="1" dirty="0">
                <a:hlinkClick r:id="rId4" action="ppaction://hlinkfile"/>
              </a:rPr>
              <a:t>學年度國民中學交通安全教育獎優學校自評表及訪視委員評核</a:t>
            </a:r>
            <a:r>
              <a:rPr lang="zh-TW" altLang="en-US" sz="2800" b="1" dirty="0" smtClean="0">
                <a:hlinkClick r:id="rId4" action="ppaction://hlinkfile"/>
              </a:rPr>
              <a:t>表</a:t>
            </a:r>
            <a:endParaRPr lang="en-US" altLang="zh-TW" sz="2800" b="1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hlinkClick r:id="rId5" action="ppaction://hlinkfile"/>
              </a:rPr>
              <a:t>108</a:t>
            </a:r>
            <a:r>
              <a:rPr lang="zh-TW" altLang="en-US" sz="2800" b="1" dirty="0">
                <a:hlinkClick r:id="rId5" action="ppaction://hlinkfile"/>
              </a:rPr>
              <a:t>學年度國民小學交通安全教育獎優學校自評及訪視委員評核</a:t>
            </a:r>
            <a:r>
              <a:rPr lang="zh-TW" altLang="en-US" sz="2800" b="1" dirty="0" smtClean="0">
                <a:hlinkClick r:id="rId5" action="ppaction://hlinkfile"/>
              </a:rPr>
              <a:t>表</a:t>
            </a:r>
            <a:endParaRPr lang="en-US" altLang="zh-TW" sz="28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hlinkClick r:id="rId6" action="ppaction://hlinkfile"/>
              </a:rPr>
              <a:t>108</a:t>
            </a:r>
            <a:r>
              <a:rPr lang="zh-TW" altLang="en-US" sz="2800" b="1" dirty="0">
                <a:hlinkClick r:id="rId6" action="ppaction://hlinkfile"/>
              </a:rPr>
              <a:t>學年度國民中學交通安全教育精進學校自評表及訪視委員評核</a:t>
            </a:r>
            <a:r>
              <a:rPr lang="zh-TW" altLang="en-US" sz="2800" b="1" dirty="0" smtClean="0">
                <a:hlinkClick r:id="rId6" action="ppaction://hlinkfile"/>
              </a:rPr>
              <a:t>表</a:t>
            </a:r>
            <a:endParaRPr lang="en-US" altLang="zh-TW" sz="28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hlinkClick r:id="rId7" action="ppaction://hlinkfile"/>
              </a:rPr>
              <a:t>108</a:t>
            </a:r>
            <a:r>
              <a:rPr lang="zh-TW" altLang="en-US" sz="2800" b="1" dirty="0">
                <a:hlinkClick r:id="rId7" action="ppaction://hlinkfile"/>
              </a:rPr>
              <a:t>學年度國民小學交通安全教育精進學校自評表及訪視委員評核</a:t>
            </a:r>
            <a:r>
              <a:rPr lang="zh-TW" altLang="en-US" sz="2800" b="1" dirty="0" smtClean="0">
                <a:hlinkClick r:id="rId7" action="ppaction://hlinkfile"/>
              </a:rPr>
              <a:t>表</a:t>
            </a:r>
            <a:endParaRPr lang="en-US" altLang="zh-TW" sz="2800" b="1" dirty="0" smtClean="0"/>
          </a:p>
          <a:p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32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5807" y="778121"/>
            <a:ext cx="91917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hlinkClick r:id="rId2" action="ppaction://hlinkfile"/>
              </a:rPr>
              <a:t>教育局版臺北市</a:t>
            </a:r>
            <a:r>
              <a:rPr lang="en-US" altLang="zh-TW" sz="2800" b="1" dirty="0">
                <a:hlinkClick r:id="rId2" action="ppaction://hlinkfile"/>
              </a:rPr>
              <a:t>108</a:t>
            </a:r>
            <a:r>
              <a:rPr lang="zh-TW" altLang="en-US" sz="2800" b="1" dirty="0">
                <a:hlinkClick r:id="rId2" action="ppaction://hlinkfile"/>
              </a:rPr>
              <a:t>學年度高中組交通安全教育自評表</a:t>
            </a:r>
            <a:r>
              <a:rPr lang="en-US" altLang="zh-TW" sz="2800" b="1" dirty="0">
                <a:hlinkClick r:id="rId2" action="ppaction://hlinkfile"/>
              </a:rPr>
              <a:t>(2020</a:t>
            </a:r>
            <a:r>
              <a:rPr lang="zh-TW" altLang="en-US" sz="2800" b="1" dirty="0">
                <a:hlinkClick r:id="rId2" action="ppaction://hlinkfile"/>
              </a:rPr>
              <a:t>修訂</a:t>
            </a:r>
            <a:r>
              <a:rPr lang="en-US" altLang="zh-TW" sz="2800" b="1" dirty="0" smtClean="0">
                <a:hlinkClick r:id="rId2" action="ppaction://hlinkfile"/>
              </a:rPr>
              <a:t>)</a:t>
            </a:r>
            <a:endParaRPr lang="en-US" altLang="zh-TW" sz="2800" b="1" dirty="0"/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hlinkClick r:id="rId3" action="ppaction://hlinkfile"/>
              </a:rPr>
              <a:t>教育局版臺北市</a:t>
            </a:r>
            <a:r>
              <a:rPr lang="en-US" altLang="zh-TW" sz="2800" b="1" dirty="0">
                <a:hlinkClick r:id="rId3" action="ppaction://hlinkfile"/>
              </a:rPr>
              <a:t>108</a:t>
            </a:r>
            <a:r>
              <a:rPr lang="zh-TW" altLang="en-US" sz="2800" b="1" dirty="0">
                <a:hlinkClick r:id="rId3" action="ppaction://hlinkfile"/>
              </a:rPr>
              <a:t>學年</a:t>
            </a:r>
            <a:r>
              <a:rPr lang="zh-TW" altLang="en-US" sz="2800" b="1" dirty="0" smtClean="0">
                <a:hlinkClick r:id="rId3" action="ppaction://hlinkfile"/>
              </a:rPr>
              <a:t>度國中</a:t>
            </a:r>
            <a:r>
              <a:rPr lang="zh-TW" altLang="en-US" sz="2800" b="1" dirty="0">
                <a:hlinkClick r:id="rId3" action="ppaction://hlinkfile"/>
              </a:rPr>
              <a:t>組交通安全教育自評表</a:t>
            </a:r>
            <a:r>
              <a:rPr lang="en-US" altLang="zh-TW" sz="2800" b="1" dirty="0">
                <a:hlinkClick r:id="rId3" action="ppaction://hlinkfile"/>
              </a:rPr>
              <a:t>(2020</a:t>
            </a:r>
            <a:r>
              <a:rPr lang="zh-TW" altLang="en-US" sz="2800" b="1" dirty="0">
                <a:hlinkClick r:id="rId3" action="ppaction://hlinkfile"/>
              </a:rPr>
              <a:t>修訂</a:t>
            </a:r>
            <a:r>
              <a:rPr lang="en-US" altLang="zh-TW" sz="2800" b="1" dirty="0" smtClean="0">
                <a:hlinkClick r:id="rId3" action="ppaction://hlinkfile"/>
              </a:rPr>
              <a:t>)</a:t>
            </a:r>
            <a:endParaRPr lang="en-US" altLang="zh-TW" sz="2800" b="1" dirty="0" smtClean="0"/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hlinkClick r:id="rId4" action="ppaction://hlinkfile"/>
              </a:rPr>
              <a:t>教育局版臺北市</a:t>
            </a:r>
            <a:r>
              <a:rPr lang="en-US" altLang="zh-TW" sz="2800" b="1" dirty="0">
                <a:hlinkClick r:id="rId4" action="ppaction://hlinkfile"/>
              </a:rPr>
              <a:t>108</a:t>
            </a:r>
            <a:r>
              <a:rPr lang="zh-TW" altLang="en-US" sz="2800" b="1" dirty="0">
                <a:hlinkClick r:id="rId4" action="ppaction://hlinkfile"/>
              </a:rPr>
              <a:t>學年</a:t>
            </a:r>
            <a:r>
              <a:rPr lang="zh-TW" altLang="en-US" sz="2800" b="1" dirty="0" smtClean="0">
                <a:hlinkClick r:id="rId4" action="ppaction://hlinkfile"/>
              </a:rPr>
              <a:t>度國小組</a:t>
            </a:r>
            <a:r>
              <a:rPr lang="zh-TW" altLang="en-US" sz="2800" b="1" dirty="0">
                <a:hlinkClick r:id="rId4" action="ppaction://hlinkfile"/>
              </a:rPr>
              <a:t>交通安全教育自評表</a:t>
            </a:r>
            <a:r>
              <a:rPr lang="en-US" altLang="zh-TW" sz="2800" b="1" dirty="0">
                <a:hlinkClick r:id="rId4" action="ppaction://hlinkfile"/>
              </a:rPr>
              <a:t>(2020</a:t>
            </a:r>
            <a:r>
              <a:rPr lang="zh-TW" altLang="en-US" sz="2800" b="1" dirty="0">
                <a:hlinkClick r:id="rId4" action="ppaction://hlinkfile"/>
              </a:rPr>
              <a:t>修訂</a:t>
            </a:r>
            <a:r>
              <a:rPr lang="en-US" altLang="zh-TW" sz="2800" b="1" dirty="0">
                <a:hlinkClick r:id="rId4" action="ppaction://hlinkfile"/>
              </a:rPr>
              <a:t>)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1083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3499" y="982176"/>
            <a:ext cx="9446817" cy="553997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sz="40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學校基本資料及周邊環境簡介資料</a:t>
            </a:r>
            <a:r>
              <a:rPr lang="zh-TW" altLang="zh-TW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說明</a:t>
            </a:r>
            <a:endParaRPr lang="en-US" altLang="zh-TW" sz="4000" b="1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</a:rPr>
              <a:t>學校位置</a:t>
            </a:r>
            <a:r>
              <a:rPr lang="zh-TW" altLang="zh-TW" sz="2800" b="1" dirty="0"/>
              <a:t>、面積、校內停車</a:t>
            </a:r>
            <a:r>
              <a:rPr lang="zh-TW" altLang="zh-TW" sz="2800" b="1" dirty="0" smtClean="0"/>
              <a:t>空間</a:t>
            </a:r>
            <a:r>
              <a:rPr lang="en-US" altLang="zh-TW" sz="2800" b="1" dirty="0" smtClean="0"/>
              <a:t>(</a:t>
            </a:r>
            <a:r>
              <a:rPr lang="en-US" altLang="zh-TW" sz="2800" b="1" dirty="0" err="1" smtClean="0"/>
              <a:t>google</a:t>
            </a:r>
            <a:r>
              <a:rPr lang="en-US" altLang="zh-TW" sz="2800" b="1" dirty="0" smtClean="0"/>
              <a:t> map)</a:t>
            </a:r>
            <a:endParaRPr lang="en-US" altLang="zh-TW" sz="2800" b="1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800" b="1" dirty="0"/>
              <a:t>學生上放學所使用之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交通工具</a:t>
            </a:r>
            <a:r>
              <a:rPr lang="zh-TW" altLang="zh-TW" sz="2800" b="1" dirty="0"/>
              <a:t>的約略人數及比例</a:t>
            </a:r>
            <a:endParaRPr lang="en-US" altLang="zh-TW" sz="2800" b="1" dirty="0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800" b="1" dirty="0"/>
              <a:t>學生</a:t>
            </a:r>
            <a:r>
              <a:rPr lang="zh-TW" altLang="zh-TW" sz="2800" b="1" dirty="0">
                <a:solidFill>
                  <a:srgbClr val="FF0000"/>
                </a:solidFill>
              </a:rPr>
              <a:t>上放學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情形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人車進出門、接送區</a:t>
            </a:r>
            <a:r>
              <a:rPr lang="en-US" altLang="zh-TW" sz="2800" b="1" dirty="0" smtClean="0"/>
              <a:t>)</a:t>
            </a:r>
            <a:endParaRPr lang="en-US" altLang="zh-TW" sz="2800" b="1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800" b="1" dirty="0"/>
              <a:t>學校周邊臨接的</a:t>
            </a:r>
            <a:r>
              <a:rPr lang="zh-TW" altLang="zh-TW" sz="2800" b="1" dirty="0">
                <a:solidFill>
                  <a:srgbClr val="FF0000"/>
                </a:solidFill>
              </a:rPr>
              <a:t>主要道路</a:t>
            </a:r>
            <a:r>
              <a:rPr lang="zh-TW" altLang="zh-TW" sz="2800" b="1" dirty="0"/>
              <a:t>名稱、</a:t>
            </a:r>
            <a:r>
              <a:rPr lang="zh-TW" altLang="zh-TW" sz="2800" b="1" dirty="0">
                <a:solidFill>
                  <a:srgbClr val="FF0000"/>
                </a:solidFill>
              </a:rPr>
              <a:t>道路特性</a:t>
            </a:r>
            <a:endParaRPr lang="en-US" altLang="zh-TW" sz="2800" b="1" dirty="0">
              <a:solidFill>
                <a:srgbClr val="FF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2800" b="1" dirty="0"/>
              <a:t>上放學尖峰時</a:t>
            </a:r>
            <a:r>
              <a:rPr lang="zh-TW" altLang="zh-TW" sz="2800" b="1" dirty="0">
                <a:solidFill>
                  <a:srgbClr val="FF0000"/>
                </a:solidFill>
              </a:rPr>
              <a:t>學校周邊的交通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情形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重點</a:t>
            </a:r>
            <a:r>
              <a:rPr lang="en-US" altLang="zh-TW" sz="2800" b="1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：特殊交通情形及因應作為</a:t>
            </a:r>
            <a:endParaRPr lang="en-US" altLang="zh-TW" sz="2800" b="1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5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073910" y="2179637"/>
            <a:ext cx="8131944" cy="2497098"/>
            <a:chOff x="0" y="0"/>
            <a:chExt cx="5274310" cy="2497381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5274310" cy="1463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sz="36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學校基本資料及周邊環境簡介資料說明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60206" y="1112229"/>
              <a:ext cx="4935636" cy="1385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r>
                <a:rPr lang="zh-TW" sz="2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hlinkClick r:id="rId2" action="ppaction://hlinkfile"/>
                </a:rPr>
                <a:t>臺北市立大安國民中學交通安全教育學校自評</a:t>
              </a:r>
              <a:r>
                <a:rPr lang="zh-TW" sz="240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hlinkClick r:id="rId2" action="ppaction://hlinkfile"/>
                </a:rPr>
                <a:t>表</a:t>
              </a:r>
              <a:endParaRPr lang="en-US" altLang="zh-TW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endParaRPr lang="en-US" altLang="zh-TW" sz="24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342900" lvl="0" indent="-342900">
                <a:spcAft>
                  <a:spcPts val="0"/>
                </a:spcAft>
                <a:buClr>
                  <a:srgbClr val="FF0000"/>
                </a:buClr>
                <a:buFont typeface="Wingdings" panose="05000000000000000000" pitchFamily="2" charset="2"/>
                <a:buChar char=""/>
                <a:tabLst>
                  <a:tab pos="457200" algn="l"/>
                </a:tabLst>
              </a:pPr>
              <a:r>
                <a:rPr lang="zh-TW" sz="2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hlinkClick r:id="rId3" action="ppaction://hlinkfile"/>
                </a:rPr>
                <a:t>臺北市大安區銘傳國民小學交通安全教育學校自評表</a:t>
              </a:r>
              <a:endParaRPr lang="zh-TW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4357" y="880971"/>
            <a:ext cx="8052204" cy="489364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</a:t>
            </a:r>
            <a:r>
              <a:rPr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度交通安全教育自評表</a:t>
            </a:r>
            <a:endParaRPr lang="en-US" altLang="zh-TW" sz="4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先做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SWOT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分析</a:t>
            </a:r>
            <a:endParaRPr lang="en-US" altLang="zh-TW" sz="2800" b="1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準備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：學生上放學交通方式分</a:t>
            </a:r>
            <a:r>
              <a:rPr lang="zh-TW" altLang="en-US" sz="28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析</a:t>
            </a:r>
            <a:endParaRPr lang="en-US" altLang="zh-TW" sz="2800" b="1" dirty="0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規劃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：交通安全校本課題、課程架構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基本議題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發展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：交通安全特色活動、課程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加強議題</a:t>
            </a:r>
            <a:r>
              <a:rPr lang="en-US" altLang="zh-TW" sz="2800" b="1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營造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：交通安全情境脈絡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校內、校外</a:t>
            </a:r>
            <a:r>
              <a:rPr lang="en-US" altLang="zh-TW" sz="2800" b="1" dirty="0" smtClean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10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8E3F"/>
      </a:accent1>
      <a:accent2>
        <a:srgbClr val="3A8E3F"/>
      </a:accent2>
      <a:accent3>
        <a:srgbClr val="3A8E3F"/>
      </a:accent3>
      <a:accent4>
        <a:srgbClr val="3A8E3F"/>
      </a:accent4>
      <a:accent5>
        <a:srgbClr val="3A8E3F"/>
      </a:accent5>
      <a:accent6>
        <a:srgbClr val="3A8E3F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982</Words>
  <Application>Microsoft Office PowerPoint</Application>
  <PresentationFormat>自訂</PresentationFormat>
  <Paragraphs>104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123</cp:revision>
  <dcterms:created xsi:type="dcterms:W3CDTF">2018-06-23T07:25:39Z</dcterms:created>
  <dcterms:modified xsi:type="dcterms:W3CDTF">2020-04-14T08:03:34Z</dcterms:modified>
</cp:coreProperties>
</file>